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1" r:id="rId6"/>
    <p:sldId id="260" r:id="rId7"/>
    <p:sldId id="270" r:id="rId8"/>
    <p:sldId id="264" r:id="rId9"/>
    <p:sldId id="263" r:id="rId10"/>
    <p:sldId id="268" r:id="rId11"/>
    <p:sldId id="265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27004E"/>
    <a:srgbClr val="28004F"/>
    <a:srgbClr val="FFAF18"/>
    <a:srgbClr val="3A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A9F260-B92D-4730-B7B0-EE81418BAA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80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9537E6-D6BA-4E2A-AFD5-AF823F40E0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1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cs typeface="Times New Roman" panose="02020603050405020304" pitchFamily="18" charset="0"/>
              </a:rPr>
              <a:t>Jitter is caused by thermal variations and the operation of instruments in the payload itself.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37E6-D6BA-4E2A-AFD5-AF823F40E0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3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NASA</a:t>
            </a:r>
            <a:r>
              <a:rPr lang="en-US" baseline="0" dirty="0" smtClean="0"/>
              <a:t> standard image target will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37E6-D6BA-4E2A-AFD5-AF823F40E0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2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Times New Roman" panose="02020603050405020304" pitchFamily="18" charset="0"/>
              </a:rPr>
              <a:t>Observation time is very limited on the Hubble Space Telescope and other space based platforms. Balloon-borne telescopes can continuously observe one target for extended periods of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37E6-D6BA-4E2A-AFD5-AF823F40E0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3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14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114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54001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248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867150" y="285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525463" y="5900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6248400"/>
            <a:ext cx="9144000" cy="100013"/>
          </a:xfrm>
          <a:prstGeom prst="rect">
            <a:avLst/>
          </a:prstGeom>
          <a:gradFill rotWithShape="0">
            <a:gsLst>
              <a:gs pos="0">
                <a:srgbClr val="FFAF18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3" name="Picture 29" descr="logo_m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38900"/>
            <a:ext cx="7620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 kern="1200" baseline="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 b="0" i="0" kern="1200" baseline="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0113" y="1371600"/>
            <a:ext cx="7772400" cy="1143000"/>
          </a:xfrm>
        </p:spPr>
        <p:txBody>
          <a:bodyPr anchor="ctr"/>
          <a:lstStyle/>
          <a:p>
            <a:r>
              <a:rPr lang="en-US" sz="3800" dirty="0" smtClean="0"/>
              <a:t>Focal Plane Actuation to Achieve Ultra High Resolution on Suborbital Balloon Payloads</a:t>
            </a:r>
            <a:endParaRPr lang="en-US" sz="3800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5913" y="3200400"/>
            <a:ext cx="6400800" cy="1752600"/>
          </a:xfrm>
        </p:spPr>
        <p:txBody>
          <a:bodyPr/>
          <a:lstStyle/>
          <a:p>
            <a:r>
              <a:rPr lang="en-US" sz="2200" b="0" dirty="0" smtClean="0">
                <a:effectLst/>
              </a:rPr>
              <a:t>Priya Challa</a:t>
            </a:r>
          </a:p>
          <a:p>
            <a:r>
              <a:rPr lang="en-US" sz="2200" b="0" dirty="0" smtClean="0">
                <a:effectLst/>
              </a:rPr>
              <a:t>Dr. Paul Scowen</a:t>
            </a:r>
          </a:p>
          <a:p>
            <a:r>
              <a:rPr lang="en-US" sz="2200" b="0" dirty="0" smtClean="0">
                <a:effectLst/>
              </a:rPr>
              <a:t>School of Earth and Space Exploration</a:t>
            </a:r>
          </a:p>
          <a:p>
            <a:r>
              <a:rPr lang="en-US" sz="2200" b="0" dirty="0" smtClean="0">
                <a:effectLst/>
              </a:rPr>
              <a:t>Arizona State University</a:t>
            </a:r>
          </a:p>
          <a:p>
            <a:r>
              <a:rPr lang="en-US" sz="2200" b="0" dirty="0" smtClean="0">
                <a:effectLst/>
              </a:rPr>
              <a:t>April 12, 2014</a:t>
            </a:r>
            <a:endParaRPr lang="en-US" sz="2200" b="0" dirty="0">
              <a:effectLst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Planetary Science</a:t>
            </a:r>
          </a:p>
          <a:p>
            <a:r>
              <a:rPr lang="en-US" dirty="0" smtClean="0"/>
              <a:t>Near Earth Object (NEO) detection</a:t>
            </a:r>
          </a:p>
          <a:p>
            <a:r>
              <a:rPr lang="en-US" dirty="0" smtClean="0"/>
              <a:t>Adaptive Optics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67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295400"/>
            <a:ext cx="5334000" cy="4724400"/>
          </a:xfrm>
        </p:spPr>
        <p:txBody>
          <a:bodyPr/>
          <a:lstStyle/>
          <a:p>
            <a:r>
              <a:rPr lang="en-US" dirty="0" smtClean="0">
                <a:effectLst/>
                <a:cs typeface="Times New Roman" panose="02020603050405020304" pitchFamily="18" charset="0"/>
              </a:rPr>
              <a:t>Provides  a platform for long </a:t>
            </a:r>
            <a:r>
              <a:rPr lang="en-US" dirty="0">
                <a:effectLst/>
                <a:cs typeface="Times New Roman" panose="02020603050405020304" pitchFamily="18" charset="0"/>
              </a:rPr>
              <a:t>term observation of </a:t>
            </a:r>
            <a:r>
              <a:rPr lang="en-US" dirty="0" smtClean="0">
                <a:effectLst/>
                <a:cs typeface="Times New Roman" panose="02020603050405020304" pitchFamily="18" charset="0"/>
              </a:rPr>
              <a:t>planets.</a:t>
            </a:r>
          </a:p>
          <a:p>
            <a:endParaRPr lang="en-US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608"/>
          <a:stretch/>
        </p:blipFill>
        <p:spPr>
          <a:xfrm>
            <a:off x="609600" y="1401855"/>
            <a:ext cx="2899656" cy="46638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628146" y="2590800"/>
            <a:ext cx="3475997" cy="3497251"/>
            <a:chOff x="1752600" y="630693"/>
            <a:chExt cx="5562600" cy="55966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-51" r="-51"/>
            <a:stretch/>
          </p:blipFill>
          <p:spPr>
            <a:xfrm>
              <a:off x="1828800" y="630693"/>
              <a:ext cx="5486400" cy="55966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752600" y="630693"/>
              <a:ext cx="76200" cy="55966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533400" y="6019800"/>
            <a:ext cx="2975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Source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hubblesite.org</a:t>
            </a:r>
            <a:endParaRPr lang="en-US" sz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9700"/>
            <a:ext cx="4267200" cy="4724400"/>
          </a:xfrm>
        </p:spPr>
        <p:txBody>
          <a:bodyPr/>
          <a:lstStyle/>
          <a:p>
            <a:r>
              <a:rPr lang="en-US" dirty="0" smtClean="0"/>
              <a:t>Current NEO surveys are mostly ground based operations. </a:t>
            </a:r>
          </a:p>
          <a:p>
            <a:r>
              <a:rPr lang="en-US" dirty="0" smtClean="0"/>
              <a:t>Balloon telescopes  can be flown at almost any altitude and offer comprehensive coverage.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174"/>
          <a:stretch/>
        </p:blipFill>
        <p:spPr>
          <a:xfrm>
            <a:off x="4495801" y="1600200"/>
            <a:ext cx="4343400" cy="39098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419600" y="5504931"/>
            <a:ext cx="2975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Source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hubblesite.org</a:t>
            </a:r>
            <a:endParaRPr lang="en-US" sz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191000" cy="4724400"/>
          </a:xfrm>
        </p:spPr>
        <p:txBody>
          <a:bodyPr/>
          <a:lstStyle/>
          <a:p>
            <a:r>
              <a:rPr lang="en-US" dirty="0" smtClean="0"/>
              <a:t>This system could provide a portable adaptive optics system that can be easily transferred between ground based observatories.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272448" y="1600200"/>
            <a:ext cx="4375752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448" y="4984402"/>
            <a:ext cx="15744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Source: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jpl.nasa.gov</a:t>
            </a:r>
            <a:endParaRPr lang="en-US" sz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3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382000" cy="9144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1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Introduction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334000" cy="4724400"/>
          </a:xfrm>
        </p:spPr>
        <p:txBody>
          <a:bodyPr/>
          <a:lstStyle/>
          <a:p>
            <a:r>
              <a:rPr lang="en-US" sz="3000" b="0" dirty="0" smtClean="0">
                <a:effectLst/>
                <a:cs typeface="Times New Roman" panose="02020603050405020304" pitchFamily="18" charset="0"/>
              </a:rPr>
              <a:t>Suborbital balloon telescopes can provide image quality that is comparable to that of space based telescopes.</a:t>
            </a:r>
          </a:p>
          <a:p>
            <a:r>
              <a:rPr lang="en-US" dirty="0" smtClean="0">
                <a:effectLst/>
                <a:cs typeface="Times New Roman" panose="02020603050405020304" pitchFamily="18" charset="0"/>
              </a:rPr>
              <a:t>Their angular resolution is </a:t>
            </a:r>
            <a:r>
              <a:rPr lang="en-US" dirty="0">
                <a:effectLst/>
                <a:cs typeface="Times New Roman" panose="02020603050405020304" pitchFamily="18" charset="0"/>
              </a:rPr>
              <a:t>limited by the interference of small scale </a:t>
            </a:r>
            <a:r>
              <a:rPr lang="en-US" dirty="0" smtClean="0">
                <a:effectLst/>
                <a:cs typeface="Times New Roman" panose="02020603050405020304" pitchFamily="18" charset="0"/>
              </a:rPr>
              <a:t>jitter from payload vibrations and differential heating.</a:t>
            </a:r>
            <a:endParaRPr lang="en-US" sz="3000" b="0" dirty="0"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024" y="1371600"/>
            <a:ext cx="2527151" cy="457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91200" y="5937913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Source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nasa.gov</a:t>
            </a:r>
          </a:p>
        </p:txBody>
      </p:sp>
    </p:spTree>
    <p:extLst>
      <p:ext uri="{BB962C8B-B14F-4D97-AF65-F5344CB8AC3E}">
        <p14:creationId xmlns:p14="http://schemas.microsoft.com/office/powerpoint/2010/main" val="41300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24400"/>
          </a:xfrm>
        </p:spPr>
        <p:txBody>
          <a:bodyPr/>
          <a:lstStyle/>
          <a:p>
            <a:r>
              <a:rPr lang="en-US" dirty="0" smtClean="0">
                <a:effectLst/>
                <a:cs typeface="Times New Roman" panose="02020603050405020304" pitchFamily="18" charset="0"/>
              </a:rPr>
              <a:t>This project aims to counteract the jitter by actuating the focal plane and reducing the total pointing error for the </a:t>
            </a:r>
            <a:r>
              <a:rPr lang="en-US" dirty="0" err="1" smtClean="0">
                <a:effectLst/>
                <a:cs typeface="Times New Roman" panose="02020603050405020304" pitchFamily="18" charset="0"/>
              </a:rPr>
              <a:t>telescope+camera</a:t>
            </a:r>
            <a:r>
              <a:rPr lang="en-US" dirty="0" smtClean="0">
                <a:effectLst/>
                <a:cs typeface="Times New Roman" panose="02020603050405020304" pitchFamily="18" charset="0"/>
              </a:rPr>
              <a:t> to within 0.1 </a:t>
            </a:r>
            <a:r>
              <a:rPr lang="en-US" dirty="0" err="1" smtClean="0">
                <a:effectLst/>
                <a:cs typeface="Times New Roman" panose="02020603050405020304" pitchFamily="18" charset="0"/>
              </a:rPr>
              <a:t>arcseconds</a:t>
            </a:r>
            <a:r>
              <a:rPr lang="en-US" dirty="0" smtClean="0">
                <a:effectLst/>
                <a:cs typeface="Times New Roman" panose="02020603050405020304" pitchFamily="18" charset="0"/>
              </a:rPr>
              <a:t>.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cs typeface="Times New Roman" panose="02020603050405020304" pitchFamily="18" charset="0"/>
              </a:rPr>
              <a:t>The goal is to reduce the residual physical focal plane motion to less than 6.5 </a:t>
            </a:r>
            <a:r>
              <a:rPr lang="el-GR" dirty="0" smtClean="0">
                <a:effectLst/>
                <a:cs typeface="Times New Roman" panose="02020603050405020304" pitchFamily="18" charset="0"/>
              </a:rPr>
              <a:t>μ</a:t>
            </a:r>
            <a:r>
              <a:rPr lang="en-US" dirty="0" smtClean="0">
                <a:effectLst/>
                <a:cs typeface="Times New Roman" panose="02020603050405020304" pitchFamily="18" charset="0"/>
              </a:rPr>
              <a:t>m so that the jitter induced spread in the point spread function is contained within one pixel. </a:t>
            </a:r>
            <a:endParaRPr lang="en-US" dirty="0">
              <a:effectLst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27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58" y="933112"/>
            <a:ext cx="6925642" cy="24196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11" y="3692711"/>
            <a:ext cx="6906589" cy="2400635"/>
          </a:xfrm>
          <a:prstGeom prst="rect">
            <a:avLst/>
          </a:prstGeom>
        </p:spPr>
      </p:pic>
      <p:sp>
        <p:nvSpPr>
          <p:cNvPr id="30" name="Text Box 209"/>
          <p:cNvSpPr txBox="1"/>
          <p:nvPr/>
        </p:nvSpPr>
        <p:spPr>
          <a:xfrm>
            <a:off x="3886669" y="18340"/>
            <a:ext cx="2979420" cy="4521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Motion of CCD during exposure</a:t>
            </a: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09"/>
          <p:cNvSpPr txBox="1"/>
          <p:nvPr/>
        </p:nvSpPr>
        <p:spPr>
          <a:xfrm>
            <a:off x="1524000" y="208627"/>
            <a:ext cx="2979420" cy="4521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Pixel Array</a:t>
            </a: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09"/>
          <p:cNvSpPr txBox="1"/>
          <p:nvPr/>
        </p:nvSpPr>
        <p:spPr>
          <a:xfrm>
            <a:off x="6703700" y="56909"/>
            <a:ext cx="2121852" cy="4521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Illuminated pixels</a:t>
            </a: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09"/>
          <p:cNvSpPr txBox="1"/>
          <p:nvPr/>
        </p:nvSpPr>
        <p:spPr>
          <a:xfrm>
            <a:off x="-533400" y="1567673"/>
            <a:ext cx="2979420" cy="4521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jitter mitigation</a:t>
            </a: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209"/>
          <p:cNvSpPr txBox="1"/>
          <p:nvPr/>
        </p:nvSpPr>
        <p:spPr>
          <a:xfrm>
            <a:off x="76200" y="4440908"/>
            <a:ext cx="1794510" cy="4521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jitter mitigation</a:t>
            </a: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657600" cy="4724400"/>
          </a:xfrm>
        </p:spPr>
        <p:txBody>
          <a:bodyPr/>
          <a:lstStyle/>
          <a:p>
            <a:r>
              <a:rPr lang="en-US" dirty="0" smtClean="0">
                <a:effectLst/>
              </a:rPr>
              <a:t>The focal plane will be actuated using an off-the-shelf hexapod, which offers six degree-of-freedom (DOF) motion control.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6452" r="16112" b="8064"/>
          <a:stretch/>
        </p:blipFill>
        <p:spPr>
          <a:xfrm>
            <a:off x="4191000" y="1524000"/>
            <a:ext cx="4724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371600"/>
            <a:ext cx="4572000" cy="4724400"/>
          </a:xfrm>
        </p:spPr>
        <p:txBody>
          <a:bodyPr/>
          <a:lstStyle/>
          <a:p>
            <a:r>
              <a:rPr lang="en-US" dirty="0" smtClean="0"/>
              <a:t>The CCD must be cooled to cryogenic temperatures while the hexapod has only been designed to operate at room temperature. </a:t>
            </a:r>
          </a:p>
          <a:p>
            <a:r>
              <a:rPr lang="en-US" dirty="0" smtClean="0"/>
              <a:t>Thermal isolation is achieved by innovative design choices within the </a:t>
            </a:r>
            <a:r>
              <a:rPr lang="en-US" dirty="0" err="1" smtClean="0"/>
              <a:t>dewar</a:t>
            </a:r>
            <a:r>
              <a:rPr lang="en-US" dirty="0" smtClean="0"/>
              <a:t> mount.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86" y="1371600"/>
            <a:ext cx="373511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371600"/>
            <a:ext cx="4724400" cy="4724400"/>
          </a:xfrm>
        </p:spPr>
        <p:txBody>
          <a:bodyPr/>
          <a:lstStyle/>
          <a:p>
            <a:r>
              <a:rPr lang="en-US" dirty="0" smtClean="0"/>
              <a:t>Convection is eliminated by the introduction of a vacuum environment.</a:t>
            </a:r>
          </a:p>
          <a:p>
            <a:r>
              <a:rPr lang="en-US" dirty="0" smtClean="0"/>
              <a:t>A layer of G10 fiberglass prevents conductive heat transfer.</a:t>
            </a:r>
          </a:p>
          <a:p>
            <a:r>
              <a:rPr lang="en-US" dirty="0" smtClean="0"/>
              <a:t>Radiation shielding is used to prevent heat from the hexapod from interfering with the CCD.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86" y="1371600"/>
            <a:ext cx="373511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similarly actuated target will be driven using the same jitter from a past balloon mission.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847" y="2590800"/>
            <a:ext cx="5480706" cy="32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34885" cy="4724400"/>
          </a:xfrm>
        </p:spPr>
        <p:txBody>
          <a:bodyPr/>
          <a:lstStyle/>
          <a:p>
            <a:r>
              <a:rPr lang="en-US" dirty="0" smtClean="0"/>
              <a:t>To verify that the hexapod system works, the mounted CCD must provide a clear image of the target.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340658"/>
            <a:ext cx="9054152" cy="503657"/>
            <a:chOff x="76200" y="6340658"/>
            <a:chExt cx="9054152" cy="5036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6400800"/>
              <a:ext cx="1981200" cy="4326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0752" y="6340658"/>
              <a:ext cx="609600" cy="4927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4144" y="6340658"/>
              <a:ext cx="354056" cy="50365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13" y="1524000"/>
            <a:ext cx="435863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black_maroon</Template>
  <TotalTime>72</TotalTime>
  <Words>421</Words>
  <Application>Microsoft Office PowerPoint</Application>
  <PresentationFormat>On-screen Show (4:3)</PresentationFormat>
  <Paragraphs>53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Default Design</vt:lpstr>
      <vt:lpstr>Focal Plane Actuation to Achieve Ultra High Resolution on Suborbital Balloon Payloads</vt:lpstr>
      <vt:lpstr>Introduction</vt:lpstr>
      <vt:lpstr>Objectives</vt:lpstr>
      <vt:lpstr>PowerPoint Presentation</vt:lpstr>
      <vt:lpstr>Methods</vt:lpstr>
      <vt:lpstr>Methods</vt:lpstr>
      <vt:lpstr>Thermal Isolation</vt:lpstr>
      <vt:lpstr>Experimental Setup</vt:lpstr>
      <vt:lpstr>Experimental Setup</vt:lpstr>
      <vt:lpstr>Applications</vt:lpstr>
      <vt:lpstr>Planetary Science</vt:lpstr>
      <vt:lpstr>NEO detection</vt:lpstr>
      <vt:lpstr>Adaptive Optics</vt:lpstr>
      <vt:lpstr>Questions?</vt:lpstr>
    </vt:vector>
  </TitlesOfParts>
  <Manager/>
  <Company>ASU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Focal Plane Actuation to Achieve Ultra High Resolution on Suborbital Balloon Payloads</dc:title>
  <dc:subject/>
  <dc:creator>Priya</dc:creator>
  <cp:keywords/>
  <dc:description/>
  <cp:lastModifiedBy>Priya</cp:lastModifiedBy>
  <cp:revision>17</cp:revision>
  <cp:lastPrinted>2001-05-13T01:33:17Z</cp:lastPrinted>
  <dcterms:created xsi:type="dcterms:W3CDTF">2014-04-01T04:18:53Z</dcterms:created>
  <dcterms:modified xsi:type="dcterms:W3CDTF">2014-04-03T04:03:28Z</dcterms:modified>
  <cp:category/>
</cp:coreProperties>
</file>